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3" r:id="rId3"/>
    <p:sldId id="266" r:id="rId4"/>
    <p:sldId id="270" r:id="rId5"/>
    <p:sldId id="275" r:id="rId6"/>
    <p:sldId id="278" r:id="rId7"/>
    <p:sldId id="276" r:id="rId8"/>
    <p:sldId id="277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40"/>
    <a:srgbClr val="0000FF"/>
    <a:srgbClr val="59AAF2"/>
    <a:srgbClr val="67F794"/>
    <a:srgbClr val="CAFCD9"/>
    <a:srgbClr val="D323F5"/>
    <a:srgbClr val="0F6FC6"/>
    <a:srgbClr val="99FF99"/>
    <a:srgbClr val="870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9759" autoAdjust="0"/>
  </p:normalViewPr>
  <p:slideViewPr>
    <p:cSldViewPr snapToGrid="0">
      <p:cViewPr varScale="1">
        <p:scale>
          <a:sx n="111" d="100"/>
          <a:sy n="111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BB6C-98DF-47F5-83B0-8748FD3E4330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E9427-A2DE-49CF-A386-F03303B37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7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9427-A2DE-49CF-A386-F03303B371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2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9427-A2DE-49CF-A386-F03303B371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0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9427-A2DE-49CF-A386-F03303B371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0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9427-A2DE-49CF-A386-F03303B371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2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9427-A2DE-49CF-A386-F03303B371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3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9427-A2DE-49CF-A386-F03303B371C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72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E9427-A2DE-49CF-A386-F03303B371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3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080A5-904A-471C-BA50-EDFE5103EACD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36B-C6D6-4471-B5D9-ABA9775FC422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7585-3D53-4B92-A0B6-50813B16DA8F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0D63-DED4-409C-B288-64C6F073B1E1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4490-2EA5-4644-BE8B-7D8B8C202F8D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E2DD-9715-4D83-A15F-E5FD31B82AF9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CCB1-D6E1-49F7-A7A1-C1282B09EC17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5DDE-5528-4778-B24B-2D3CFD8F1591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D1F6-AF4C-45C4-BEC4-206A67E738A0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4AE2-37FF-490F-9C43-BFC6BAE34ACA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739B-B52B-4406-A2A0-414C3EC8D74A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2AFA-29B5-4F07-B820-E7248C64A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5937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FE96-8827-472A-A9B7-C1C709F1F76B}" type="datetime1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9F2A2AFA-29B5-4F07-B820-E7248C64AFAA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2" y="82520"/>
            <a:ext cx="142875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812143"/>
            <a:ext cx="1905266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7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2/03/24/2022-06180/urban-area-criteria-for-the-2020-census-final-criteri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618" y="478029"/>
            <a:ext cx="646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MPA Boundary Development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5761" y="3699044"/>
            <a:ext cx="24801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12 Forecasts</a:t>
            </a:r>
          </a:p>
          <a:p>
            <a:r>
              <a:rPr lang="en-US" sz="1400" i="1" dirty="0" smtClean="0"/>
              <a:t>(published 2005 – 2020)</a:t>
            </a:r>
            <a:endParaRPr lang="en-US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0325"/>
            <a:ext cx="6118167" cy="4727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3713" y="3742758"/>
            <a:ext cx="45806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“Each MPA shall encompass at least the existing </a:t>
            </a:r>
            <a:r>
              <a:rPr lang="en-US" sz="2000" i="1" dirty="0" smtClean="0"/>
              <a:t>urbanized area </a:t>
            </a:r>
            <a:r>
              <a:rPr lang="en-US" sz="2000" i="1" dirty="0"/>
              <a:t>and the contiguous area expected to become urbanized within a 20-year forecast period” (23 CFR 450.312)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6099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Urbanized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618" y="478029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Population Forecasts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6491" y="2568952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 of records and studies</a:t>
            </a:r>
          </a:p>
          <a:p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4450033" y="3603794"/>
            <a:ext cx="3071622" cy="264795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59AAF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45761" y="6401105"/>
            <a:ext cx="248016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Shortlist – 4 Forecasts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5761" y="3699044"/>
            <a:ext cx="248016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12 Forecasts</a:t>
            </a:r>
          </a:p>
          <a:p>
            <a:r>
              <a:rPr lang="en-US" sz="1400" i="1" dirty="0" smtClean="0"/>
              <a:t>(published 2005 – 2021)</a:t>
            </a:r>
            <a:endParaRPr lang="en-US" sz="1400" i="1" dirty="0"/>
          </a:p>
        </p:txBody>
      </p:sp>
      <p:sp>
        <p:nvSpPr>
          <p:cNvPr id="15" name="Circular Arrow 14"/>
          <p:cNvSpPr/>
          <p:nvPr/>
        </p:nvSpPr>
        <p:spPr>
          <a:xfrm>
            <a:off x="3021856" y="2441872"/>
            <a:ext cx="2029522" cy="2029522"/>
          </a:xfrm>
          <a:prstGeom prst="circularArrow">
            <a:avLst>
              <a:gd name="adj1" fmla="val 6528"/>
              <a:gd name="adj2" fmla="val 1142319"/>
              <a:gd name="adj3" fmla="val 20408996"/>
              <a:gd name="adj4" fmla="val 18201730"/>
              <a:gd name="adj5" fmla="val 9234"/>
            </a:avLst>
          </a:prstGeom>
          <a:solidFill>
            <a:srgbClr val="59A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5790" y="2407647"/>
            <a:ext cx="3538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Recommendations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Steering Committee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Borough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ISER</a:t>
            </a:r>
            <a:endParaRPr lang="en-US" dirty="0"/>
          </a:p>
        </p:txBody>
      </p:sp>
      <p:sp>
        <p:nvSpPr>
          <p:cNvPr id="20" name="Circular Arrow 19"/>
          <p:cNvSpPr/>
          <p:nvPr/>
        </p:nvSpPr>
        <p:spPr>
          <a:xfrm flipH="1">
            <a:off x="6920309" y="2441872"/>
            <a:ext cx="2029522" cy="2029522"/>
          </a:xfrm>
          <a:prstGeom prst="circularArrow">
            <a:avLst>
              <a:gd name="adj1" fmla="val 6528"/>
              <a:gd name="adj2" fmla="val 1142319"/>
              <a:gd name="adj3" fmla="val 20408996"/>
              <a:gd name="adj4" fmla="val 18201730"/>
              <a:gd name="adj5" fmla="val 9234"/>
            </a:avLst>
          </a:prstGeom>
          <a:solidFill>
            <a:srgbClr val="59AA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15709" y="1714621"/>
            <a:ext cx="894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Inputs: existing, published forecasts from government and private institutions.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1" y="1602556"/>
            <a:ext cx="7246752" cy="5255444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127357" y="2369976"/>
            <a:ext cx="381623" cy="930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45016"/>
              </p:ext>
            </p:extLst>
          </p:nvPr>
        </p:nvGraphicFramePr>
        <p:xfrm>
          <a:off x="7508980" y="3731720"/>
          <a:ext cx="4515069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681319">
                  <a:extLst>
                    <a:ext uri="{9D8B030D-6E8A-4147-A177-3AD203B41FA5}">
                      <a16:colId xmlns:a16="http://schemas.microsoft.com/office/drawing/2014/main" val="2681432128"/>
                    </a:ext>
                  </a:extLst>
                </a:gridCol>
                <a:gridCol w="1328727">
                  <a:extLst>
                    <a:ext uri="{9D8B030D-6E8A-4147-A177-3AD203B41FA5}">
                      <a16:colId xmlns:a16="http://schemas.microsoft.com/office/drawing/2014/main" val="294786436"/>
                    </a:ext>
                  </a:extLst>
                </a:gridCol>
                <a:gridCol w="1505023">
                  <a:extLst>
                    <a:ext uri="{9D8B030D-6E8A-4147-A177-3AD203B41FA5}">
                      <a16:colId xmlns:a16="http://schemas.microsoft.com/office/drawing/2014/main" val="377057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Forecast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 Estimate</a:t>
                      </a:r>
                      <a:b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(thousands)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2045 Estimate</a:t>
                      </a:r>
                      <a:b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(thousands)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50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Woods &amp; Poole 2021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136.7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825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E2AC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ISER 2014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181.2*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832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692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ADOL 2017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87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4823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ADOL 2019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153.1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8511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508980" y="5011880"/>
            <a:ext cx="451507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*Interpolation from 2040 and 2050 estimates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2618" y="478029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Shortlist – 4 Forecasts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6488" y="2369976"/>
            <a:ext cx="1563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W&amp;P 2021 </a:t>
            </a:r>
            <a:r>
              <a:rPr lang="en-US" sz="1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182.6k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6489" y="2529122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E2AC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ISER 2014 – 181.2k</a:t>
            </a:r>
            <a:endParaRPr lang="en-US" sz="1200" b="1" dirty="0">
              <a:solidFill>
                <a:srgbClr val="E2AC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9544" y="2732408"/>
            <a:ext cx="1640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7692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ADOL 2017 </a:t>
            </a:r>
            <a:r>
              <a:rPr lang="en-US" sz="1200" b="1" dirty="0">
                <a:solidFill>
                  <a:srgbClr val="7692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200" b="1" dirty="0" smtClean="0">
                <a:solidFill>
                  <a:srgbClr val="76923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167.5k</a:t>
            </a:r>
            <a:endParaRPr lang="en-US" sz="1200" b="1" dirty="0">
              <a:solidFill>
                <a:srgbClr val="76923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9544" y="3023688"/>
            <a:ext cx="1640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482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ADOL 2019 </a:t>
            </a:r>
            <a:r>
              <a:rPr lang="en-US" sz="1200" b="1" dirty="0">
                <a:solidFill>
                  <a:srgbClr val="5482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200" b="1" dirty="0" smtClean="0">
                <a:solidFill>
                  <a:srgbClr val="5482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153.1k</a:t>
            </a:r>
            <a:endParaRPr lang="en-US" sz="1200" b="1" dirty="0">
              <a:solidFill>
                <a:srgbClr val="54823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2618" y="478029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Recommendations – MSB Forecast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743" y="2149038"/>
            <a:ext cx="1176825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Planning Division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recommends the </a:t>
            </a:r>
            <a:r>
              <a:rPr lang="en-US" sz="2000" u="sng" dirty="0">
                <a:latin typeface="+mj-lt"/>
                <a:ea typeface="Times New Roman" panose="02020603050405020304" pitchFamily="18" charset="0"/>
              </a:rPr>
              <a:t>ADOL 2017 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forecast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for 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selection of the MPA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anose="02020603050405020304" pitchFamily="18" charset="0"/>
              </a:rPr>
              <a:t>High </a:t>
            </a:r>
            <a:r>
              <a:rPr lang="en-US" dirty="0">
                <a:ea typeface="Times New Roman" panose="02020603050405020304" pitchFamily="18" charset="0"/>
              </a:rPr>
              <a:t>confidence </a:t>
            </a:r>
            <a:r>
              <a:rPr lang="en-US" dirty="0" smtClean="0">
                <a:ea typeface="Times New Roman" panose="02020603050405020304" pitchFamily="18" charset="0"/>
              </a:rPr>
              <a:t>that </a:t>
            </a:r>
            <a:r>
              <a:rPr lang="en-US" dirty="0" err="1" smtClean="0">
                <a:ea typeface="Times New Roman" panose="02020603050405020304" pitchFamily="18" charset="0"/>
              </a:rPr>
              <a:t>ADOL</a:t>
            </a:r>
            <a:r>
              <a:rPr lang="en-US" dirty="0" smtClean="0">
                <a:ea typeface="Times New Roman" panose="02020603050405020304" pitchFamily="18" charset="0"/>
              </a:rPr>
              <a:t> will continue to update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ea typeface="Times New Roman" panose="02020603050405020304" pitchFamily="18" charset="0"/>
              </a:rPr>
              <a:t>ISER</a:t>
            </a:r>
            <a:r>
              <a:rPr lang="en-US" dirty="0">
                <a:ea typeface="Times New Roman" panose="02020603050405020304" pitchFamily="18" charset="0"/>
              </a:rPr>
              <a:t> plans to use </a:t>
            </a:r>
            <a:r>
              <a:rPr lang="en-US" dirty="0" err="1">
                <a:ea typeface="Times New Roman" panose="02020603050405020304" pitchFamily="18" charset="0"/>
              </a:rPr>
              <a:t>ADOL</a:t>
            </a:r>
            <a:r>
              <a:rPr lang="en-US" dirty="0">
                <a:ea typeface="Times New Roman" panose="02020603050405020304" pitchFamily="18" charset="0"/>
              </a:rPr>
              <a:t> forecasts going forward; Mat-Su Borough staff uses </a:t>
            </a:r>
            <a:r>
              <a:rPr lang="en-US" dirty="0" err="1">
                <a:ea typeface="Times New Roman" panose="02020603050405020304" pitchFamily="18" charset="0"/>
              </a:rPr>
              <a:t>ADOL</a:t>
            </a:r>
            <a:r>
              <a:rPr lang="en-US" dirty="0">
                <a:ea typeface="Times New Roman" panose="02020603050405020304" pitchFamily="18" charset="0"/>
              </a:rPr>
              <a:t> forecasts;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the </a:t>
            </a:r>
            <a:r>
              <a:rPr lang="en-US" dirty="0" err="1">
                <a:ea typeface="Times New Roman" panose="02020603050405020304" pitchFamily="18" charset="0"/>
              </a:rPr>
              <a:t>MoA</a:t>
            </a:r>
            <a:r>
              <a:rPr lang="en-US" dirty="0">
                <a:ea typeface="Times New Roman" panose="02020603050405020304" pitchFamily="18" charset="0"/>
              </a:rPr>
              <a:t> selected an </a:t>
            </a:r>
            <a:r>
              <a:rPr lang="en-US" dirty="0" err="1">
                <a:ea typeface="Times New Roman" panose="02020603050405020304" pitchFamily="18" charset="0"/>
              </a:rPr>
              <a:t>ADOL</a:t>
            </a:r>
            <a:r>
              <a:rPr lang="en-US" dirty="0">
                <a:ea typeface="Times New Roman" panose="02020603050405020304" pitchFamily="18" charset="0"/>
              </a:rPr>
              <a:t> forecast for their 2017 </a:t>
            </a:r>
            <a:r>
              <a:rPr lang="en-US" u="sng" dirty="0">
                <a:ea typeface="Times New Roman" panose="02020603050405020304" pitchFamily="18" charset="0"/>
              </a:rPr>
              <a:t>Anchorage 2040 Land Use Plan</a:t>
            </a:r>
            <a:r>
              <a:rPr lang="en-US" dirty="0"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ADOL 2017, Woods &amp; Poole 2021, and ISER 2014 forecasts are essentially equal until 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anose="02020603050405020304" pitchFamily="18" charset="0"/>
              </a:rPr>
              <a:t>The </a:t>
            </a:r>
            <a:r>
              <a:rPr lang="en-US" dirty="0" err="1">
                <a:ea typeface="Times New Roman" panose="02020603050405020304" pitchFamily="18" charset="0"/>
              </a:rPr>
              <a:t>MPO</a:t>
            </a:r>
            <a:r>
              <a:rPr lang="en-US" dirty="0">
                <a:ea typeface="Times New Roman" panose="02020603050405020304" pitchFamily="18" charset="0"/>
              </a:rPr>
              <a:t> Boundary can be adjusted as needed, and is adjusted after every census</a:t>
            </a:r>
          </a:p>
          <a:p>
            <a:pPr marL="285750" marR="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2618" y="478029"/>
            <a:ext cx="744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Minimum Boundary Requirement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03228"/>
              </p:ext>
            </p:extLst>
          </p:nvPr>
        </p:nvGraphicFramePr>
        <p:xfrm>
          <a:off x="123634" y="3286665"/>
          <a:ext cx="8498865" cy="292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955">
                  <a:extLst>
                    <a:ext uri="{9D8B030D-6E8A-4147-A177-3AD203B41FA5}">
                      <a16:colId xmlns:a16="http://schemas.microsoft.com/office/drawing/2014/main" val="1828592856"/>
                    </a:ext>
                  </a:extLst>
                </a:gridCol>
                <a:gridCol w="2832955">
                  <a:extLst>
                    <a:ext uri="{9D8B030D-6E8A-4147-A177-3AD203B41FA5}">
                      <a16:colId xmlns:a16="http://schemas.microsoft.com/office/drawing/2014/main" val="458552122"/>
                    </a:ext>
                  </a:extLst>
                </a:gridCol>
                <a:gridCol w="2832955">
                  <a:extLst>
                    <a:ext uri="{9D8B030D-6E8A-4147-A177-3AD203B41FA5}">
                      <a16:colId xmlns:a16="http://schemas.microsoft.com/office/drawing/2014/main" val="2360608780"/>
                    </a:ext>
                  </a:extLst>
                </a:gridCol>
              </a:tblGrid>
              <a:tr h="13430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People per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Square Mile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Housing Units per Squar</a:t>
                      </a:r>
                      <a:r>
                        <a:rPr lang="en-US" sz="1400" baseline="0" dirty="0" smtClean="0"/>
                        <a:t>e Mile</a:t>
                      </a:r>
                      <a:br>
                        <a:rPr lang="en-US" sz="1400" baseline="0" dirty="0" smtClean="0"/>
                      </a:br>
                      <a:r>
                        <a:rPr lang="en-US" sz="1400" b="0" i="1" baseline="0" dirty="0" smtClean="0"/>
                        <a:t>(Nat’l Avg.: 2.6 residents per unit)</a:t>
                      </a:r>
                      <a:endParaRPr lang="en-US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People per Acre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 mi</a:t>
                      </a:r>
                      <a:r>
                        <a:rPr lang="en-US" sz="1400" b="0" i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640 acres)</a:t>
                      </a:r>
                      <a:endParaRPr lang="en-US" sz="1400" b="0" i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358404"/>
                  </a:ext>
                </a:extLst>
              </a:tr>
              <a:tr h="5271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32950668"/>
                  </a:ext>
                </a:extLst>
              </a:tr>
              <a:tr h="5271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1000*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39768622"/>
                  </a:ext>
                </a:extLst>
              </a:tr>
              <a:tr h="5271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425**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0639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94" y="6267749"/>
            <a:ext cx="5892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*1000 people per square mile was the 2010 Census metric for core area</a:t>
            </a:r>
          </a:p>
          <a:p>
            <a:r>
              <a:rPr lang="en-US" sz="1400" i="1" dirty="0" smtClean="0"/>
              <a:t>**425 households per square mile is the 2020 Census metric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3632" y="1750151"/>
            <a:ext cx="849886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Census Bureau released </a:t>
            </a:r>
            <a:r>
              <a:rPr lang="en-US" b="1" u="sng" dirty="0">
                <a:hlinkClick r:id="rId3"/>
              </a:rPr>
              <a:t>Urban Area Criteria for the 2020 </a:t>
            </a:r>
            <a:r>
              <a:rPr lang="en-US" b="1" u="sng" dirty="0" smtClean="0">
                <a:hlinkClick r:id="rId3"/>
              </a:rPr>
              <a:t>Census</a:t>
            </a:r>
            <a:r>
              <a:rPr lang="en-US" b="1" dirty="0" smtClean="0">
                <a:hlinkClick r:id="rId3"/>
              </a:rPr>
              <a:t> </a:t>
            </a:r>
            <a:r>
              <a:rPr lang="en-US" dirty="0" smtClean="0"/>
              <a:t>on</a:t>
            </a:r>
            <a:r>
              <a:rPr lang="en-US" b="1" dirty="0" smtClean="0"/>
              <a:t> </a:t>
            </a:r>
            <a:r>
              <a:rPr lang="en-US" dirty="0" smtClean="0"/>
              <a:t>March 24</a:t>
            </a:r>
          </a:p>
          <a:p>
            <a:endParaRPr lang="en-US" dirty="0"/>
          </a:p>
          <a:p>
            <a:r>
              <a:rPr lang="en-US" sz="1600" dirty="0"/>
              <a:t>Main criteria for an Urbanized </a:t>
            </a:r>
            <a:r>
              <a:rPr lang="en-US" sz="1600" dirty="0" smtClean="0"/>
              <a:t>Area, defined </a:t>
            </a:r>
            <a:r>
              <a:rPr lang="en-US" sz="1600" dirty="0"/>
              <a:t>by Census </a:t>
            </a:r>
            <a:r>
              <a:rPr lang="en-US" sz="1600" dirty="0" smtClean="0"/>
              <a:t>Blocks: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Urban core of at </a:t>
            </a:r>
            <a:r>
              <a:rPr lang="en-US" sz="1600" dirty="0"/>
              <a:t>least </a:t>
            </a:r>
            <a:r>
              <a:rPr lang="en-US" sz="1600" dirty="0" smtClean="0"/>
              <a:t>425 </a:t>
            </a:r>
            <a:r>
              <a:rPr lang="en-US" sz="1600" dirty="0"/>
              <a:t>housing units per sq. 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Plus contiguous Census Blocks @ </a:t>
            </a:r>
            <a:r>
              <a:rPr lang="en-US" sz="1600" b="1" dirty="0"/>
              <a:t>200 housing units per sq. mi.</a:t>
            </a:r>
          </a:p>
          <a:p>
            <a:endParaRPr lang="en-US" sz="1600" b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65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69" y="1765820"/>
            <a:ext cx="3736309" cy="27386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92618" y="478029"/>
            <a:ext cx="7494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Minimum Boundary Methodology</a:t>
            </a:r>
            <a:b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Part 1 - Forecast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261" y="4928288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MSB Total Population Forecast</a:t>
            </a:r>
          </a:p>
          <a:p>
            <a:pPr algn="ctr"/>
            <a:r>
              <a:rPr lang="en-US" dirty="0" smtClean="0"/>
              <a:t>Selected by Steering Committee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3" y="2466013"/>
            <a:ext cx="1469740" cy="10697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5869" y="1745307"/>
            <a:ext cx="1604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dirty="0"/>
              <a:t>AMATS Forecast</a:t>
            </a:r>
          </a:p>
          <a:p>
            <a:r>
              <a:rPr lang="en-US" dirty="0"/>
              <a:t>Created 2013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3621" y="3904344"/>
            <a:ext cx="26885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Core density  (1100 p/mi</a:t>
            </a:r>
            <a:r>
              <a:rPr lang="en-US" baseline="300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2</a:t>
            </a:r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8F840"/>
                </a:solidFill>
                <a:effectLst>
                  <a:glow rad="127000">
                    <a:schemeClr val="tx1"/>
                  </a:glow>
                </a:effectLst>
              </a:rPr>
              <a:t>Peripheral density (500 p/mi</a:t>
            </a:r>
            <a:r>
              <a:rPr lang="en-US" baseline="30000" dirty="0" smtClean="0">
                <a:solidFill>
                  <a:srgbClr val="F8F840"/>
                </a:solidFill>
                <a:effectLst>
                  <a:glow rad="127000">
                    <a:schemeClr val="tx1"/>
                  </a:glow>
                </a:effectLst>
              </a:rPr>
              <a:t>2</a:t>
            </a:r>
            <a:r>
              <a:rPr lang="en-US" dirty="0" smtClean="0">
                <a:solidFill>
                  <a:srgbClr val="F8F840"/>
                </a:solidFill>
                <a:effectLst>
                  <a:glow rad="127000">
                    <a:schemeClr val="tx1"/>
                  </a:glow>
                </a:effectLst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99966" y="4928286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Output</a:t>
            </a:r>
          </a:p>
          <a:p>
            <a:pPr algn="ctr"/>
            <a:r>
              <a:rPr lang="en-US" dirty="0" smtClean="0"/>
              <a:t>Best-Guess 2045 Density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29182" y="492828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Travel Demand Model</a:t>
            </a:r>
          </a:p>
          <a:p>
            <a:pPr algn="ctr"/>
            <a:r>
              <a:rPr lang="en-US" dirty="0" smtClean="0"/>
              <a:t>Spatial </a:t>
            </a:r>
            <a:r>
              <a:rPr lang="en-US" dirty="0"/>
              <a:t>Distribution </a:t>
            </a:r>
            <a:r>
              <a:rPr lang="en-US" dirty="0" smtClean="0"/>
              <a:t>Forecast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834994" y="2855357"/>
            <a:ext cx="785270" cy="388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47983" y="240032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5915" y="1765820"/>
            <a:ext cx="0" cy="18686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5915" y="3634451"/>
            <a:ext cx="1940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336660" y="2466013"/>
            <a:ext cx="901036" cy="467641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88882" y="37739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2045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37696" y="2464125"/>
            <a:ext cx="0" cy="13214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21602" t="14527" r="24656" b="1224"/>
          <a:stretch/>
        </p:blipFill>
        <p:spPr>
          <a:xfrm>
            <a:off x="9120851" y="1765736"/>
            <a:ext cx="2979882" cy="27386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Right Arrow 17"/>
          <p:cNvSpPr/>
          <p:nvPr/>
        </p:nvSpPr>
        <p:spPr>
          <a:xfrm>
            <a:off x="8120996" y="2855357"/>
            <a:ext cx="785270" cy="388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14013" y="245914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Re-Map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20851" y="1745307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dirty="0" smtClean="0"/>
              <a:t>Census Block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2618" y="478029"/>
            <a:ext cx="749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Minimum Boundary Methodology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9797" y="1742068"/>
            <a:ext cx="6452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AMATS forecast does not always match Facts on the Ground</a:t>
            </a:r>
          </a:p>
          <a:p>
            <a:endParaRPr lang="en-US" sz="1600" dirty="0"/>
          </a:p>
          <a:p>
            <a:r>
              <a:rPr lang="en-US" sz="1600" dirty="0" smtClean="0"/>
              <a:t>For example, it does not predict </a:t>
            </a:r>
            <a:r>
              <a:rPr lang="en-US" sz="1600" dirty="0"/>
              <a:t>Fishhook </a:t>
            </a:r>
            <a:r>
              <a:rPr lang="en-US" sz="1600" dirty="0" smtClean="0"/>
              <a:t>subdivision</a:t>
            </a:r>
          </a:p>
          <a:p>
            <a:pPr marL="625475"/>
            <a:r>
              <a:rPr lang="en-US" sz="1600" b="1" dirty="0" smtClean="0"/>
              <a:t>But</a:t>
            </a:r>
            <a:r>
              <a:rPr lang="en-US" sz="1600" dirty="0" smtClean="0"/>
              <a:t> since 2013 there has been significant activity</a:t>
            </a:r>
          </a:p>
          <a:p>
            <a:pPr marL="1377950"/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992618" y="478029"/>
            <a:ext cx="7494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Minimum Boundary Methodology</a:t>
            </a:r>
            <a:b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Part 2 – Facts on the Ground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91" y="1742068"/>
            <a:ext cx="5279931" cy="38700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562350" y="2295994"/>
            <a:ext cx="423888" cy="2662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86050" y="2295994"/>
            <a:ext cx="876300" cy="1571157"/>
          </a:xfrm>
          <a:prstGeom prst="line">
            <a:avLst/>
          </a:prstGeom>
          <a:ln w="158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86238" y="2280055"/>
            <a:ext cx="4136615" cy="1566616"/>
          </a:xfrm>
          <a:prstGeom prst="line">
            <a:avLst/>
          </a:prstGeom>
          <a:ln w="158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806" y="3889697"/>
            <a:ext cx="5422392" cy="280926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23462" y="1784747"/>
            <a:ext cx="1604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dirty="0"/>
              <a:t>AMATS Forecast</a:t>
            </a:r>
          </a:p>
          <a:p>
            <a:r>
              <a:rPr lang="en-US" dirty="0"/>
              <a:t>Created 2013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15496" y="3910177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effectLst>
                  <a:glow rad="127000">
                    <a:schemeClr val="bg1"/>
                  </a:glow>
                </a:effectLst>
              </a:rPr>
              <a:t>Actual Subdivision</a:t>
            </a:r>
          </a:p>
          <a:p>
            <a:r>
              <a:rPr lang="en-US" sz="1400" b="1" dirty="0" smtClean="0">
                <a:effectLst>
                  <a:glow rad="127000">
                    <a:schemeClr val="bg1"/>
                  </a:glow>
                </a:effectLst>
              </a:rPr>
              <a:t>2022</a:t>
            </a:r>
            <a:endParaRPr lang="en-US" sz="14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33198" y="4145352"/>
            <a:ext cx="4058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Along with the AMATS </a:t>
            </a:r>
            <a:r>
              <a:rPr lang="en-US" dirty="0" smtClean="0"/>
              <a:t>forecast,</a:t>
            </a:r>
          </a:p>
          <a:p>
            <a:pPr algn="ctr"/>
            <a:r>
              <a:rPr lang="en-US" smtClean="0"/>
              <a:t>Planning is </a:t>
            </a:r>
            <a:r>
              <a:rPr lang="en-US" dirty="0" smtClean="0"/>
              <a:t>preparing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maps of current development </a:t>
            </a:r>
            <a:r>
              <a:rPr lang="en-US" dirty="0" smtClean="0"/>
              <a:t>for the Steering Committee.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-12826" y="5004940"/>
            <a:ext cx="26885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1"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Core density  (1100 p/mi</a:t>
            </a:r>
            <a:r>
              <a:rPr lang="en-US" baseline="300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2</a:t>
            </a:r>
            <a:r>
              <a:rPr lang="en-US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8F840"/>
                </a:solidFill>
                <a:effectLst>
                  <a:glow rad="127000">
                    <a:schemeClr val="tx1"/>
                  </a:glow>
                </a:effectLst>
              </a:rPr>
              <a:t>Peripheral density (500 p/mi</a:t>
            </a:r>
            <a:r>
              <a:rPr lang="en-US" baseline="30000" dirty="0" smtClean="0">
                <a:solidFill>
                  <a:srgbClr val="F8F840"/>
                </a:solidFill>
                <a:effectLst>
                  <a:glow rad="127000">
                    <a:schemeClr val="tx1"/>
                  </a:glow>
                </a:effectLst>
              </a:rPr>
              <a:t>2</a:t>
            </a:r>
            <a:r>
              <a:rPr lang="en-US" dirty="0" smtClean="0">
                <a:solidFill>
                  <a:srgbClr val="F8F840"/>
                </a:solidFill>
                <a:effectLst>
                  <a:glow rad="127000">
                    <a:schemeClr val="tx1"/>
                  </a:glo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26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2618" y="478029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Other Boundary Considerations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9690" y="2786155"/>
            <a:ext cx="4833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Practical boundary alignment?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Employment &amp; recreation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Assembly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33655"/>
            <a:ext cx="7181850" cy="48989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44529" y="6424810"/>
            <a:ext cx="2411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dirty="0" err="1" smtClean="0"/>
              <a:t>MSB</a:t>
            </a:r>
            <a:r>
              <a:rPr lang="en-US" dirty="0" smtClean="0"/>
              <a:t> Road Service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510</Words>
  <Application>Microsoft Office PowerPoint</Application>
  <PresentationFormat>Widescreen</PresentationFormat>
  <Paragraphs>113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Whisenhunt</dc:creator>
  <cp:lastModifiedBy>Adam Bradway</cp:lastModifiedBy>
  <cp:revision>111</cp:revision>
  <cp:lastPrinted>2019-06-14T16:57:42Z</cp:lastPrinted>
  <dcterms:created xsi:type="dcterms:W3CDTF">2019-06-13T16:45:47Z</dcterms:created>
  <dcterms:modified xsi:type="dcterms:W3CDTF">2022-04-12T19:25:54Z</dcterms:modified>
</cp:coreProperties>
</file>